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8" autoAdjust="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CLAMBESC\Assembl&#233;es%20G&#233;n&#233;rales\AG-2015\graphique%20resultats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Résultats 2015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Feuil1!$F$8</c:f>
              <c:strCache>
                <c:ptCount val="1"/>
                <c:pt idx="0">
                  <c:v>subventions</c:v>
                </c:pt>
              </c:strCache>
            </c:strRef>
          </c:tx>
          <c:invertIfNegative val="0"/>
          <c:cat>
            <c:strRef>
              <c:f>Feuil1!$G$7:$H$7</c:f>
              <c:strCache>
                <c:ptCount val="2"/>
                <c:pt idx="0">
                  <c:v>dépenses</c:v>
                </c:pt>
                <c:pt idx="1">
                  <c:v>recettes</c:v>
                </c:pt>
              </c:strCache>
            </c:strRef>
          </c:cat>
          <c:val>
            <c:numRef>
              <c:f>Feuil1!$G$8:$H$8</c:f>
              <c:numCache>
                <c:formatCode>General</c:formatCode>
                <c:ptCount val="2"/>
                <c:pt idx="1">
                  <c:v>1650</c:v>
                </c:pt>
              </c:numCache>
            </c:numRef>
          </c:val>
        </c:ser>
        <c:ser>
          <c:idx val="1"/>
          <c:order val="1"/>
          <c:tx>
            <c:strRef>
              <c:f>Feuil1!$F$9</c:f>
              <c:strCache>
                <c:ptCount val="1"/>
                <c:pt idx="0">
                  <c:v>cotisations et ffct</c:v>
                </c:pt>
              </c:strCache>
            </c:strRef>
          </c:tx>
          <c:invertIfNegative val="0"/>
          <c:cat>
            <c:strRef>
              <c:f>Feuil1!$G$7:$H$7</c:f>
              <c:strCache>
                <c:ptCount val="2"/>
                <c:pt idx="0">
                  <c:v>dépenses</c:v>
                </c:pt>
                <c:pt idx="1">
                  <c:v>recettes</c:v>
                </c:pt>
              </c:strCache>
            </c:strRef>
          </c:cat>
          <c:val>
            <c:numRef>
              <c:f>Feuil1!$G$9:$H$9</c:f>
              <c:numCache>
                <c:formatCode>General</c:formatCode>
                <c:ptCount val="2"/>
                <c:pt idx="0">
                  <c:v>1828</c:v>
                </c:pt>
                <c:pt idx="1">
                  <c:v>3162</c:v>
                </c:pt>
              </c:numCache>
            </c:numRef>
          </c:val>
        </c:ser>
        <c:ser>
          <c:idx val="2"/>
          <c:order val="2"/>
          <c:tx>
            <c:strRef>
              <c:f>Feuil1!$F$10</c:f>
              <c:strCache>
                <c:ptCount val="1"/>
                <c:pt idx="0">
                  <c:v>tenues</c:v>
                </c:pt>
              </c:strCache>
            </c:strRef>
          </c:tx>
          <c:invertIfNegative val="0"/>
          <c:cat>
            <c:strRef>
              <c:f>Feuil1!$G$7:$H$7</c:f>
              <c:strCache>
                <c:ptCount val="2"/>
                <c:pt idx="0">
                  <c:v>dépenses</c:v>
                </c:pt>
                <c:pt idx="1">
                  <c:v>recettes</c:v>
                </c:pt>
              </c:strCache>
            </c:strRef>
          </c:cat>
          <c:val>
            <c:numRef>
              <c:f>Feuil1!$G$10:$H$10</c:f>
              <c:numCache>
                <c:formatCode>General</c:formatCode>
                <c:ptCount val="2"/>
                <c:pt idx="0">
                  <c:v>1549</c:v>
                </c:pt>
                <c:pt idx="1">
                  <c:v>1032</c:v>
                </c:pt>
              </c:numCache>
            </c:numRef>
          </c:val>
        </c:ser>
        <c:ser>
          <c:idx val="3"/>
          <c:order val="3"/>
          <c:tx>
            <c:strRef>
              <c:f>Feuil1!$F$11</c:f>
              <c:strCache>
                <c:ptCount val="1"/>
                <c:pt idx="0">
                  <c:v>activités</c:v>
                </c:pt>
              </c:strCache>
            </c:strRef>
          </c:tx>
          <c:invertIfNegative val="0"/>
          <c:cat>
            <c:strRef>
              <c:f>Feuil1!$G$7:$H$7</c:f>
              <c:strCache>
                <c:ptCount val="2"/>
                <c:pt idx="0">
                  <c:v>dépenses</c:v>
                </c:pt>
                <c:pt idx="1">
                  <c:v>recettes</c:v>
                </c:pt>
              </c:strCache>
            </c:strRef>
          </c:cat>
          <c:val>
            <c:numRef>
              <c:f>Feuil1!$G$11:$H$11</c:f>
              <c:numCache>
                <c:formatCode>General</c:formatCode>
                <c:ptCount val="2"/>
                <c:pt idx="0">
                  <c:v>10757</c:v>
                </c:pt>
                <c:pt idx="1">
                  <c:v>9006</c:v>
                </c:pt>
              </c:numCache>
            </c:numRef>
          </c:val>
        </c:ser>
        <c:ser>
          <c:idx val="4"/>
          <c:order val="4"/>
          <c:tx>
            <c:strRef>
              <c:f>Feuil1!$F$12</c:f>
              <c:strCache>
                <c:ptCount val="1"/>
                <c:pt idx="0">
                  <c:v>Lambescaine</c:v>
                </c:pt>
              </c:strCache>
            </c:strRef>
          </c:tx>
          <c:invertIfNegative val="0"/>
          <c:cat>
            <c:strRef>
              <c:f>Feuil1!$G$7:$H$7</c:f>
              <c:strCache>
                <c:ptCount val="2"/>
                <c:pt idx="0">
                  <c:v>dépenses</c:v>
                </c:pt>
                <c:pt idx="1">
                  <c:v>recettes</c:v>
                </c:pt>
              </c:strCache>
            </c:strRef>
          </c:cat>
          <c:val>
            <c:numRef>
              <c:f>Feuil1!$G$12:$H$12</c:f>
              <c:numCache>
                <c:formatCode>General</c:formatCode>
                <c:ptCount val="2"/>
                <c:pt idx="0">
                  <c:v>2806</c:v>
                </c:pt>
                <c:pt idx="1">
                  <c:v>4407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42257792"/>
        <c:axId val="67244032"/>
        <c:axId val="0"/>
      </c:bar3DChart>
      <c:catAx>
        <c:axId val="4225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244032"/>
        <c:crosses val="autoZero"/>
        <c:auto val="1"/>
        <c:lblAlgn val="ctr"/>
        <c:lblOffset val="100"/>
        <c:noMultiLvlLbl val="0"/>
      </c:catAx>
      <c:valAx>
        <c:axId val="672440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225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39552" y="6381328"/>
            <a:ext cx="2051248" cy="34014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1187624" y="188640"/>
            <a:ext cx="7149480" cy="72008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2200" b="1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CYCLO CLUB LAMBESC ASSEMBLEE GENERALE 2015</a:t>
            </a:r>
            <a:br>
              <a:rPr lang="fr-FR" dirty="0" smtClean="0"/>
            </a:br>
            <a:r>
              <a:rPr lang="fr-FR" sz="2200" b="1" dirty="0" smtClean="0">
                <a:latin typeface="Times New Roman"/>
                <a:ea typeface="Times New Roman"/>
              </a:rPr>
              <a:t>   </a:t>
            </a:r>
            <a:br>
              <a:rPr lang="fr-FR" sz="2200" b="1" dirty="0" smtClean="0">
                <a:latin typeface="Times New Roman"/>
                <a:ea typeface="Times New Roman"/>
              </a:rPr>
            </a:b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39552" y="6381328"/>
            <a:ext cx="2051248" cy="34014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1187624" y="188640"/>
            <a:ext cx="7149480" cy="72008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2200" b="1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CYCLO CLUB LAMBESC ASSEMBLEE GENERALE 2015</a:t>
            </a:r>
            <a:br>
              <a:rPr lang="fr-FR" dirty="0" smtClean="0"/>
            </a:br>
            <a:r>
              <a:rPr lang="fr-FR" sz="2200" b="1" dirty="0" smtClean="0">
                <a:latin typeface="Times New Roman"/>
                <a:ea typeface="Times New Roman"/>
              </a:rPr>
              <a:t>   </a:t>
            </a:r>
            <a:br>
              <a:rPr lang="fr-FR" sz="2200" b="1" dirty="0" smtClean="0">
                <a:latin typeface="Times New Roman"/>
                <a:ea typeface="Times New Roman"/>
              </a:rPr>
            </a:b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39552" y="6381328"/>
            <a:ext cx="2051248" cy="34014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1187624" y="188640"/>
            <a:ext cx="7149480" cy="72008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2200" b="1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CYCLO CLUB LAMBESC ASSEMBLEE GENERALE 2015</a:t>
            </a:r>
            <a:br>
              <a:rPr lang="fr-FR" dirty="0" smtClean="0"/>
            </a:br>
            <a:r>
              <a:rPr lang="fr-FR" sz="2200" b="1" dirty="0" smtClean="0">
                <a:latin typeface="Times New Roman"/>
                <a:ea typeface="Times New Roman"/>
              </a:rPr>
              <a:t>   </a:t>
            </a:r>
            <a:br>
              <a:rPr lang="fr-FR" sz="2200" b="1" dirty="0" smtClean="0">
                <a:latin typeface="Times New Roman"/>
                <a:ea typeface="Times New Roman"/>
              </a:rPr>
            </a:b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39552" y="6381328"/>
            <a:ext cx="2051248" cy="34014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>
          <a:xfrm>
            <a:off x="1187624" y="188640"/>
            <a:ext cx="7149480" cy="72008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2200" b="1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CYCLO CLUB LAMBESC ASSEMBLEE GENERALE 2015</a:t>
            </a:r>
            <a:br>
              <a:rPr lang="fr-FR" dirty="0" smtClean="0"/>
            </a:br>
            <a:r>
              <a:rPr lang="fr-FR" sz="2200" b="1" dirty="0" smtClean="0">
                <a:latin typeface="Times New Roman"/>
                <a:ea typeface="Times New Roman"/>
              </a:rPr>
              <a:t>   </a:t>
            </a:r>
            <a:br>
              <a:rPr lang="fr-FR" sz="2200" b="1" dirty="0" smtClean="0">
                <a:latin typeface="Times New Roman"/>
                <a:ea typeface="Times New Roman"/>
              </a:rPr>
            </a:b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065D94-FAB1-4DB1-9658-C21B5385A609}" type="datetimeFigureOut">
              <a:rPr lang="fr-FR" smtClean="0"/>
              <a:t>17/10/2015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E7C4DB-B8A1-43CE-B7B9-FF5932E063A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6400800" cy="1600200"/>
          </a:xfrm>
        </p:spPr>
        <p:txBody>
          <a:bodyPr/>
          <a:lstStyle/>
          <a:p>
            <a:r>
              <a:rPr lang="fr-FR" sz="3600" b="1" u="sng" dirty="0" smtClean="0">
                <a:solidFill>
                  <a:schemeClr val="bg1"/>
                </a:solidFill>
              </a:rPr>
              <a:t>COMPTES FINANCIERS 2015</a:t>
            </a:r>
          </a:p>
          <a:p>
            <a:r>
              <a:rPr lang="fr-FR" sz="3600" b="1" u="sng" dirty="0" smtClean="0">
                <a:solidFill>
                  <a:schemeClr val="bg1"/>
                </a:solidFill>
              </a:rPr>
              <a:t>AG  </a:t>
            </a:r>
            <a:r>
              <a:rPr lang="fr-FR" sz="3600" b="1" u="sng" dirty="0" err="1" smtClean="0">
                <a:solidFill>
                  <a:schemeClr val="bg1"/>
                </a:solidFill>
              </a:rPr>
              <a:t>cyclo</a:t>
            </a:r>
            <a:r>
              <a:rPr lang="fr-FR" sz="3600" b="1" u="sng" dirty="0" smtClean="0">
                <a:solidFill>
                  <a:schemeClr val="bg1"/>
                </a:solidFill>
              </a:rPr>
              <a:t>-club </a:t>
            </a:r>
            <a:r>
              <a:rPr lang="fr-FR" sz="3600" b="1" u="sng" dirty="0" err="1" smtClean="0">
                <a:solidFill>
                  <a:schemeClr val="bg1"/>
                </a:solidFill>
              </a:rPr>
              <a:t>lambesc</a:t>
            </a:r>
            <a:endParaRPr lang="fr-FR" sz="3600" b="1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085184"/>
            <a:ext cx="7772400" cy="1398017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sz="2200" b="1" dirty="0" smtClean="0"/>
              <a:t>ASSEMBLEE  </a:t>
            </a:r>
            <a:r>
              <a:rPr lang="fr-FR" sz="2200" b="1" dirty="0"/>
              <a:t>GENERALE </a:t>
            </a:r>
            <a:r>
              <a:rPr lang="fr-FR" sz="2200" b="1" dirty="0" smtClean="0"/>
              <a:t>2015</a:t>
            </a:r>
            <a:br>
              <a:rPr lang="fr-FR" sz="2200" b="1" dirty="0" smtClean="0"/>
            </a:br>
            <a:r>
              <a:rPr lang="fr-FR" sz="2200" b="1" dirty="0" smtClean="0"/>
              <a:t>CYCLO CLUB LAMBESC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> </a:t>
            </a:r>
            <a:br>
              <a:rPr lang="fr-FR" dirty="0"/>
            </a:br>
            <a:r>
              <a:rPr lang="fr-FR" dirty="0"/>
              <a:t> </a:t>
            </a:r>
            <a:br>
              <a:rPr lang="fr-FR" dirty="0"/>
            </a:br>
            <a:r>
              <a:rPr lang="fr-FR" b="1" u="sng" dirty="0"/>
              <a:t>COMPTES FINANCIERS </a:t>
            </a:r>
            <a:r>
              <a:rPr lang="fr-FR" b="1" u="sng" dirty="0" smtClean="0"/>
              <a:t>2015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403648" y="260648"/>
          <a:ext cx="6336704" cy="6337027"/>
        </p:xfrm>
        <a:graphic>
          <a:graphicData uri="http://schemas.openxmlformats.org/drawingml/2006/table">
            <a:tbl>
              <a:tblPr/>
              <a:tblGrid>
                <a:gridCol w="2242336"/>
                <a:gridCol w="880098"/>
                <a:gridCol w="2242336"/>
                <a:gridCol w="971934"/>
              </a:tblGrid>
              <a:tr h="28037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latin typeface="Arial"/>
                        </a:rPr>
                        <a:t> I-  COMPTE DE RESULTAT - EXERCICE 2015</a:t>
                      </a:r>
                    </a:p>
                  </a:txBody>
                  <a:tcPr marL="3606" marR="3606" marT="36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0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latin typeface="Arial"/>
                        </a:rPr>
                        <a:t>DEPENSES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latin typeface="Arial"/>
                        </a:rPr>
                        <a:t>Montant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latin typeface="Arial"/>
                        </a:rPr>
                        <a:t>RECETTES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latin typeface="Arial"/>
                        </a:rPr>
                        <a:t>Montant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60- ACHATS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14768,30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70-VENTES DE PRODUITS FINIS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13845,80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602-Matières consommables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2206,35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706-Prestations de services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9006,00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604-Prestations de service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10757,95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707-Ventes de marchandises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1032,80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606-Fournitures</a:t>
                      </a:r>
                    </a:p>
                  </a:txBody>
                  <a:tcPr marL="3606" marR="3606" marT="360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254,76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708-Produits annexes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3807,00</a:t>
                      </a:r>
                    </a:p>
                  </a:txBody>
                  <a:tcPr marL="3606" marR="3606" marT="360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607-Marchandises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1549,24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latin typeface="Arial"/>
                      </a:endParaRP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latin typeface="Arial"/>
                      </a:endParaRPr>
                    </a:p>
                  </a:txBody>
                  <a:tcPr marL="3606" marR="3606" marT="36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61-SERVICES EXTERIEURS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36,00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741-SUBVENTIONS PUBLIQUES 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1650,00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615-Entretien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Département                                :  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700,00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616-Assurances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36,00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Communauté des Pays d'Aix      :  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500,00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Mairie                                          :      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450,00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62-AUTRES SERVICES EXTERIEURS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716,80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latin typeface="Arial"/>
                      </a:endParaRP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latin typeface="Arial"/>
                      </a:endParaRPr>
                    </a:p>
                  </a:txBody>
                  <a:tcPr marL="3606" marR="3606" marT="360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623-Publicité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69,00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625-Déplacement, mission et reception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27,80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741-SUBVENTIONS PRIVEES 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650,00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626-Frais Postaux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20,00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Jacosem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500,00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628-Divers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600,00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Lambesc Automobiles Peugeot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150,00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97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65-AUTRES CHARGES DE GESTION COURANTE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2069,55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 dirty="0">
                          <a:latin typeface="Arial"/>
                        </a:rPr>
                        <a:t>75-AUTRES PRODUITS DE GESTION COURANTE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3162,50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658-FFCT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1828,50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756-Cotisations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3162,50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658-Assemblée Générale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241,05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76-PRODUITS FINANCIERS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23,10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761-Intérêts sur Livret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23,10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67-CHARGES EXCEPTIONNELLES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12,60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77-PRODUITS EXCEPTIONNELS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2597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671-Charges exceptionnelles sur opérations de gestion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12,60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771-Produits exceptionnels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97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68-DOTATIONS AUX AMORTISSEMENTS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78-REPRISES DOTATIONS- AMORTISSEMENTS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600,00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681-Dotations aux amortissements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789-Reprise ressources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600,00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69-DOTATIONS AUX PROVISIONS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1800,00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78-REPRISES DOTATIONS- PROVISIONS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691-Dotation aux Provisions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1800,00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789-Reprise provisions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Remorque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500" b="0" i="0" u="none" strike="noStrike">
                          <a:latin typeface="Arial"/>
                        </a:rPr>
                        <a:t>0,00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0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latin typeface="Arial"/>
                        </a:rPr>
                        <a:t>TOTAL DES DEPENSES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1" i="0" u="none" strike="noStrike">
                          <a:latin typeface="Arial"/>
                        </a:rPr>
                        <a:t>19503,25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latin typeface="Arial"/>
                        </a:rPr>
                        <a:t>TOTAL DES RECETTES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1" i="0" u="none" strike="noStrike">
                          <a:latin typeface="Arial"/>
                        </a:rPr>
                        <a:t>19931,40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latin typeface="Arial"/>
                        </a:rPr>
                        <a:t>120-Résultats 2015-Bénéfice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1" i="0" u="none" strike="noStrike">
                          <a:latin typeface="Arial"/>
                        </a:rPr>
                        <a:t>428,15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1" i="0" u="none" strike="noStrike">
                          <a:latin typeface="Arial"/>
                        </a:rPr>
                        <a:t>19931,40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800" b="1" i="0" u="none" strike="noStrike" dirty="0">
                          <a:latin typeface="Arial"/>
                        </a:rPr>
                        <a:t>19931,40</a:t>
                      </a:r>
                    </a:p>
                  </a:txBody>
                  <a:tcPr marL="3606" marR="3606" marT="36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/>
        </p:nvGraphicFramePr>
        <p:xfrm>
          <a:off x="827584" y="1844824"/>
          <a:ext cx="7416824" cy="4314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09356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COMPARAISON DES PRINCIPAUX POSTES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67544" y="404665"/>
          <a:ext cx="8016554" cy="6092038"/>
        </p:xfrm>
        <a:graphic>
          <a:graphicData uri="http://schemas.openxmlformats.org/drawingml/2006/table">
            <a:tbl>
              <a:tblPr/>
              <a:tblGrid>
                <a:gridCol w="1401920"/>
                <a:gridCol w="807918"/>
                <a:gridCol w="807298"/>
                <a:gridCol w="807298"/>
                <a:gridCol w="640062"/>
                <a:gridCol w="309227"/>
                <a:gridCol w="768855"/>
                <a:gridCol w="768855"/>
                <a:gridCol w="768855"/>
                <a:gridCol w="936266"/>
              </a:tblGrid>
              <a:tr h="86849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Arial"/>
                          <a:ea typeface="Times New Roman"/>
                          <a:cs typeface="Times New Roman"/>
                        </a:rPr>
                        <a:t>PROGRAMME DES ACTIVITES 2015 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  <a:cs typeface="Times New Roman"/>
                        </a:rPr>
                        <a:t>Prevu €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  <a:cs typeface="Times New Roman"/>
                        </a:rPr>
                        <a:t>Reel €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  <a:cs typeface="Times New Roman"/>
                        </a:rPr>
                        <a:t>Différence 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Participatio</a:t>
                      </a:r>
                      <a:r>
                        <a:rPr lang="fr-FR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n cl</a:t>
                      </a:r>
                      <a:r>
                        <a:rPr lang="fr-FR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ub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730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Times New Roman"/>
                        </a:rPr>
                        <a:t>Samedi 11 janvier : Galettes des Rois : 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160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Times New Roman"/>
                        </a:rPr>
                        <a:t>En mars : 3 jours de ski à Montgenevre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250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240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4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Times New Roman"/>
                        </a:rPr>
                        <a:t>En avril : grande rando VTT sur la journée 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350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183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Times New Roman"/>
                        </a:rPr>
                        <a:t>En mai : semaine de 6 jours  VTT et route Brassac 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850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220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Times New Roman"/>
                        </a:rPr>
                        <a:t> mai: juin ? : Lambesc-Lure-Lambesc  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annulé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Times New Roman"/>
                        </a:rPr>
                        <a:t>en juin : 5 jours de montagne 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annulé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180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Times New Roman"/>
                        </a:rPr>
                        <a:t>14 juillet : VTT en Camargue 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200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Times New Roman"/>
                        </a:rPr>
                        <a:t>En juillet : Le grand Pique-nique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250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163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Times New Roman"/>
                        </a:rPr>
                        <a:t>En juillet : la journée au Ventoux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annulé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Times New Roman"/>
                        </a:rPr>
                        <a:t>  aout : la Jacques Brasseur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350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/>
                          <a:ea typeface="Times New Roman"/>
                          <a:cs typeface="Times New Roman"/>
                        </a:rPr>
                        <a:t>367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Times New Roman"/>
                        </a:rPr>
                        <a:t>En septembre: le Forum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77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Times New Roman"/>
                        </a:rPr>
                        <a:t>En septembre : Séjour VTT itinérant au bord du canal du </a:t>
                      </a:r>
                      <a:r>
                        <a:rPr lang="fr-FR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Midi                                                                               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annulé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>
                          <a:latin typeface="Arial"/>
                          <a:ea typeface="Times New Roman"/>
                          <a:cs typeface="Times New Roman"/>
                        </a:rPr>
                        <a:t>150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925"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  <a:cs typeface="Times New Roman"/>
                        </a:rPr>
                        <a:t>3030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Arial"/>
                          <a:ea typeface="Times New Roman"/>
                          <a:cs typeface="Times New Roman"/>
                        </a:rPr>
                        <a:t>1333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1697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16"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Calibri"/>
                        <a:ea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05" marR="330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Flèche vers le bas 2"/>
          <p:cNvSpPr/>
          <p:nvPr/>
        </p:nvSpPr>
        <p:spPr>
          <a:xfrm>
            <a:off x="8172400" y="4509120"/>
            <a:ext cx="196600" cy="474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971600" y="1340768"/>
          <a:ext cx="7224463" cy="4248473"/>
        </p:xfrm>
        <a:graphic>
          <a:graphicData uri="http://schemas.openxmlformats.org/drawingml/2006/table">
            <a:tbl>
              <a:tblPr/>
              <a:tblGrid>
                <a:gridCol w="2559391"/>
                <a:gridCol w="1257033"/>
                <a:gridCol w="2302848"/>
                <a:gridCol w="1105191"/>
              </a:tblGrid>
              <a:tr h="5938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II - BILAN OU SITUATION NETTE -EXERCICE 2015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8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Actif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Passif</a:t>
                      </a:r>
                    </a:p>
                  </a:txBody>
                  <a:tcPr marL="5890" marR="5890" marT="5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Immobilisations corporelles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500,00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latin typeface="Arial"/>
                        </a:rPr>
                        <a:t>Fonds associatifs au 31/10/2014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4412,20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Amortissement remorque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-500,00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Créances à recevoir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Créances reçues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51-Banques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6640,35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latin typeface="Arial"/>
                        </a:rPr>
                        <a:t>(Conservés au CRCA LAMBESC)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Résultats 2015-Benefice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428,15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latin typeface="Arial"/>
                        </a:rPr>
                        <a:t>Provisions pour risques et charges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1800,00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82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latin typeface="Arial"/>
                        </a:rPr>
                        <a:t>TOTAL BILAN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6640,35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TOTAL BILAN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latin typeface="Arial"/>
                        </a:rPr>
                        <a:t>6640,35</a:t>
                      </a:r>
                    </a:p>
                  </a:txBody>
                  <a:tcPr marL="5890" marR="5890" marT="58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1"/>
          <p:cNvSpPr>
            <a:spLocks noChangeArrowheads="1"/>
          </p:cNvSpPr>
          <p:nvPr/>
        </p:nvSpPr>
        <p:spPr bwMode="auto">
          <a:xfrm>
            <a:off x="467544" y="1012087"/>
            <a:ext cx="83529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la fin de l’exercice, la photographie de notre patrimoine est simple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Nous avons les avoirs de l’an dernier   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4412.20€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Plus provision pour remorque et divers	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1800.00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€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Plus bénéfice 2015			     	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428.15 €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Dans l’ensemble, notre bilan 2015 est  satisfaisant.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Objectif atteint  grâce aux subventions reçues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grâce à l’organisation de la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Lambescaine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944216"/>
          </a:xfrm>
        </p:spPr>
        <p:txBody>
          <a:bodyPr>
            <a:noAutofit/>
          </a:bodyPr>
          <a:lstStyle/>
          <a:p>
            <a:r>
              <a:rPr lang="fr-FR" sz="6000" b="1" dirty="0" smtClean="0"/>
              <a:t>QUITUS pour les comptes 2015</a:t>
            </a:r>
            <a:endParaRPr lang="fr-FR" sz="6000" b="1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</TotalTime>
  <Words>359</Words>
  <Application>Microsoft Office PowerPoint</Application>
  <PresentationFormat>Affichage à l'écran (4:3)</PresentationFormat>
  <Paragraphs>255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Capitaux</vt:lpstr>
      <vt:lpstr>     ASSEMBLEE  GENERALE 2015 CYCLO CLUB LAMBESC     COMPTES FINANCIERS 2015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ASSEMBLEE  GENERALE 2015 CYCLO CLUB LAMBESC     COMPTES FINANCIERS 2015</dc:title>
  <dc:creator>alain</dc:creator>
  <cp:lastModifiedBy>utilisateur</cp:lastModifiedBy>
  <cp:revision>12</cp:revision>
  <dcterms:created xsi:type="dcterms:W3CDTF">2015-10-12T14:56:25Z</dcterms:created>
  <dcterms:modified xsi:type="dcterms:W3CDTF">2015-10-17T11:22:13Z</dcterms:modified>
</cp:coreProperties>
</file>