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5C40B-745F-44DC-9221-B1E2AFB5989D}" type="datetimeFigureOut">
              <a:rPr lang="fr-FR" smtClean="0"/>
              <a:t>23/09/2016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204-04CC-43E4-B6A5-22B10D278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57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9204-04CC-43E4-B6A5-22B10D278BB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56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23/09/2016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8640"/>
            <a:ext cx="9433048" cy="6840760"/>
          </a:xfrm>
          <a:prstGeom prst="rect">
            <a:avLst/>
          </a:prstGeom>
        </p:spPr>
      </p:pic>
      <p:sp>
        <p:nvSpPr>
          <p:cNvPr id="7" name="Organigramme : Bande perforée 6"/>
          <p:cNvSpPr/>
          <p:nvPr/>
        </p:nvSpPr>
        <p:spPr>
          <a:xfrm>
            <a:off x="-368339" y="-603448"/>
            <a:ext cx="9721080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FF00"/>
                </a:solidFill>
              </a:rPr>
              <a:t>La saison 2015-2016 de la section VTT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Lambesc-</a:t>
            </a:r>
            <a:r>
              <a:rPr lang="fr-FR" sz="3200" b="1" dirty="0" err="1" smtClean="0">
                <a:solidFill>
                  <a:srgbClr val="FFFF00"/>
                </a:solidFill>
              </a:rPr>
              <a:t>Ponserot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vététistes :  38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621m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252536" y="-387424"/>
            <a:ext cx="9505056" cy="1656184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6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Le CCL donne un coup de main à l’Elan pour la course de Sainte Anne : 6 participants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10 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Lambesc-Le </a:t>
            </a:r>
            <a:r>
              <a:rPr lang="fr-FR" sz="3200" b="1" dirty="0" err="1" smtClean="0">
                <a:solidFill>
                  <a:srgbClr val="FFFF00"/>
                </a:solidFill>
              </a:rPr>
              <a:t>Talagard-Vernègues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14 vététistes : 47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713m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3232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1"/>
            <a:ext cx="9947394" cy="1497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17décembre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Saint </a:t>
            </a:r>
            <a:r>
              <a:rPr lang="fr-FR" sz="3200" b="1" dirty="0" err="1" smtClean="0">
                <a:solidFill>
                  <a:srgbClr val="FFFF00"/>
                </a:solidFill>
              </a:rPr>
              <a:t>Cannat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7 vététistes : 37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524m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1"/>
            <a:ext cx="9947394" cy="14977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21 janvier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Bonnieux-Pont Julien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16 participants : 27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733m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924"/>
            <a:ext cx="7206168" cy="541581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5301208"/>
            <a:ext cx="9947394" cy="18722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28 janvier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GRANS-ISTRES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12 participants : 49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733m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0120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4797152"/>
            <a:ext cx="9947394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4 février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ROGNES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7 participants : 32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758m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4797152"/>
            <a:ext cx="9947394" cy="21602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18 février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SENAS-LAMANON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8 participants : 33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756m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411928" y="-387424"/>
            <a:ext cx="9664448" cy="1728192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21 février </a:t>
            </a:r>
            <a:r>
              <a:rPr lang="fr-FR" sz="2400" b="1" dirty="0">
                <a:solidFill>
                  <a:srgbClr val="FFFF00"/>
                </a:solidFill>
              </a:rPr>
              <a:t>: </a:t>
            </a:r>
            <a:r>
              <a:rPr lang="fr-FR" sz="2400" b="1" dirty="0" err="1" smtClean="0">
                <a:solidFill>
                  <a:srgbClr val="FFFF00"/>
                </a:solidFill>
              </a:rPr>
              <a:t>Rando</a:t>
            </a:r>
            <a:r>
              <a:rPr lang="fr-FR" sz="2400" b="1" dirty="0" smtClean="0">
                <a:solidFill>
                  <a:srgbClr val="FFFF00"/>
                </a:solidFill>
              </a:rPr>
              <a:t> de Mérindol</a:t>
            </a:r>
            <a:r>
              <a:rPr lang="fr-FR" sz="2400" b="1" dirty="0">
                <a:solidFill>
                  <a:srgbClr val="FFFF00"/>
                </a:solidFill>
              </a:rPr>
              <a:t/>
            </a:r>
            <a:br>
              <a:rPr lang="fr-FR" sz="2400" b="1" dirty="0">
                <a:solidFill>
                  <a:srgbClr val="FFFF00"/>
                </a:solidFill>
              </a:rPr>
            </a:br>
            <a:r>
              <a:rPr lang="fr-FR" sz="2400" b="1" dirty="0">
                <a:solidFill>
                  <a:srgbClr val="FFFF00"/>
                </a:solidFill>
              </a:rPr>
              <a:t>			   </a:t>
            </a:r>
            <a:r>
              <a:rPr lang="fr-FR" sz="2400" b="1" dirty="0" smtClean="0">
                <a:solidFill>
                  <a:srgbClr val="FFFF00"/>
                </a:solidFill>
              </a:rPr>
              <a:t>4 </a:t>
            </a:r>
            <a:r>
              <a:rPr lang="fr-FR" sz="2400" b="1" dirty="0">
                <a:solidFill>
                  <a:srgbClr val="FFFF00"/>
                </a:solidFill>
              </a:rPr>
              <a:t>participants   </a:t>
            </a:r>
            <a:r>
              <a:rPr lang="fr-FR" sz="2400" b="1" dirty="0" smtClean="0">
                <a:solidFill>
                  <a:srgbClr val="FFFF00"/>
                </a:solidFill>
              </a:rPr>
              <a:t>30 </a:t>
            </a:r>
            <a:r>
              <a:rPr lang="fr-FR" sz="2400" b="1" dirty="0">
                <a:solidFill>
                  <a:srgbClr val="FFFF00"/>
                </a:solidFill>
              </a:rPr>
              <a:t>km </a:t>
            </a:r>
            <a:r>
              <a:rPr lang="fr-FR" sz="2400" b="1" dirty="0" smtClean="0">
                <a:solidFill>
                  <a:srgbClr val="FFFF00"/>
                </a:solidFill>
              </a:rPr>
              <a:t>  D</a:t>
            </a:r>
            <a:r>
              <a:rPr lang="fr-FR" sz="2400" b="1" dirty="0">
                <a:solidFill>
                  <a:srgbClr val="FFFF00"/>
                </a:solidFill>
              </a:rPr>
              <a:t>: </a:t>
            </a:r>
            <a:r>
              <a:rPr lang="fr-FR" sz="2400" b="1" dirty="0" smtClean="0">
                <a:solidFill>
                  <a:srgbClr val="FFFF00"/>
                </a:solidFill>
              </a:rPr>
              <a:t>1000 m</a:t>
            </a:r>
            <a:endParaRPr lang="fr-FR" sz="2400" dirty="0">
              <a:solidFill>
                <a:srgbClr val="FFFF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Une grande première pour Benoit</a:t>
            </a:r>
          </a:p>
        </p:txBody>
      </p:sp>
    </p:spTree>
    <p:extLst>
      <p:ext uri="{BB962C8B-B14F-4D97-AF65-F5344CB8AC3E}">
        <p14:creationId xmlns:p14="http://schemas.microsoft.com/office/powerpoint/2010/main" val="34452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6552728" cy="8736971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6552728" y="-243408"/>
            <a:ext cx="2843808" cy="72728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25 février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BONNIEUX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ROUSSILLON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8 participants : 40 km</a:t>
            </a:r>
          </a:p>
          <a:p>
            <a:pPr algn="ctr"/>
            <a:r>
              <a:rPr lang="fr-FR" sz="3200" b="1" smtClean="0">
                <a:solidFill>
                  <a:srgbClr val="FFFF00"/>
                </a:solidFill>
              </a:rPr>
              <a:t>   </a:t>
            </a:r>
            <a:r>
              <a:rPr lang="fr-FR" sz="3200" b="1" dirty="0" smtClean="0">
                <a:solidFill>
                  <a:srgbClr val="FFFF00"/>
                </a:solidFill>
              </a:rPr>
              <a:t>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800m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8 octobre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VERNEGUES</a:t>
            </a:r>
            <a:br>
              <a:rPr lang="fr-FR" sz="3200" b="1" dirty="0">
                <a:solidFill>
                  <a:srgbClr val="FFFF00"/>
                </a:solidFill>
              </a:rPr>
            </a:br>
            <a:r>
              <a:rPr lang="fr-FR" sz="3200" b="1" dirty="0">
                <a:solidFill>
                  <a:srgbClr val="FFFF00"/>
                </a:solidFill>
              </a:rPr>
              <a:t>			   </a:t>
            </a:r>
            <a:r>
              <a:rPr lang="fr-FR" sz="3200" b="1" dirty="0" smtClean="0">
                <a:solidFill>
                  <a:srgbClr val="FFFF00"/>
                </a:solidFill>
              </a:rPr>
              <a:t>8 </a:t>
            </a:r>
            <a:r>
              <a:rPr lang="fr-FR" sz="3200" b="1" dirty="0">
                <a:solidFill>
                  <a:srgbClr val="FFFF00"/>
                </a:solidFill>
              </a:rPr>
              <a:t>participants   	40 km D: 820m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7509" cy="354563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99392"/>
            <a:ext cx="4860032" cy="36450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70" y="3428999"/>
            <a:ext cx="6056393" cy="45422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sp>
        <p:nvSpPr>
          <p:cNvPr id="7" name="Organigramme : Bande perforée 6"/>
          <p:cNvSpPr/>
          <p:nvPr/>
        </p:nvSpPr>
        <p:spPr>
          <a:xfrm>
            <a:off x="-473705" y="2564903"/>
            <a:ext cx="9947394" cy="172819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Jouques Saint Paul les Durance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participants :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1095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Bande perforée 5"/>
          <p:cNvSpPr/>
          <p:nvPr/>
        </p:nvSpPr>
        <p:spPr>
          <a:xfrm>
            <a:off x="-656550" y="4077072"/>
            <a:ext cx="9947394" cy="25202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10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ISTRES et les étangs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12 participants </a:t>
            </a:r>
            <a:r>
              <a:rPr lang="fr-FR" sz="3200" b="1" smtClean="0">
                <a:solidFill>
                  <a:srgbClr val="FFFF00"/>
                </a:solidFill>
              </a:rPr>
              <a:t>: 45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833m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603448"/>
            <a:ext cx="9947394" cy="23762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24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ROGNES La </a:t>
            </a:r>
            <a:r>
              <a:rPr lang="fr-FR" sz="3200" b="1" dirty="0" err="1" smtClean="0">
                <a:solidFill>
                  <a:srgbClr val="FFFF00"/>
                </a:solidFill>
              </a:rPr>
              <a:t>Trévaresse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12 participants : 37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783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603448"/>
            <a:ext cx="9947394" cy="237626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31 mars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</a:rPr>
              <a:t>Caumont</a:t>
            </a:r>
            <a:r>
              <a:rPr lang="fr-FR" sz="3200" b="1" dirty="0" smtClean="0">
                <a:solidFill>
                  <a:srgbClr val="FFFF00"/>
                </a:solidFill>
              </a:rPr>
              <a:t> sur Durance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12 participants </a:t>
            </a:r>
            <a:r>
              <a:rPr lang="fr-FR" sz="3200" b="1" smtClean="0">
                <a:solidFill>
                  <a:srgbClr val="FFFF00"/>
                </a:solidFill>
              </a:rPr>
              <a:t>: 30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564 </a:t>
            </a:r>
            <a:r>
              <a:rPr lang="fr-FR" sz="3200" b="1" dirty="0" smtClean="0">
                <a:solidFill>
                  <a:srgbClr val="FFFF00"/>
                </a:solidFill>
              </a:rPr>
              <a:t>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387424"/>
            <a:ext cx="9947394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7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VELAUX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11 participants : 45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934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2555776" y="-387424"/>
            <a:ext cx="6735068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14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 Chez Lolo Les Baux</a:t>
            </a:r>
          </a:p>
          <a:p>
            <a:pPr algn="ctr"/>
            <a:r>
              <a:rPr lang="fr-FR" sz="3200" b="1" smtClean="0">
                <a:solidFill>
                  <a:srgbClr val="FFFF00"/>
                </a:solidFill>
              </a:rPr>
              <a:t>10 </a:t>
            </a:r>
            <a:r>
              <a:rPr lang="fr-FR" sz="3200" b="1" dirty="0" smtClean="0">
                <a:solidFill>
                  <a:srgbClr val="FFFF00"/>
                </a:solidFill>
              </a:rPr>
              <a:t>participants </a:t>
            </a:r>
            <a:r>
              <a:rPr lang="fr-FR" sz="3200" b="1" smtClean="0">
                <a:solidFill>
                  <a:srgbClr val="FFFF00"/>
                </a:solidFill>
              </a:rPr>
              <a:t>: 46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1126 </a:t>
            </a:r>
            <a:r>
              <a:rPr lang="fr-FR" sz="3200" b="1" dirty="0" smtClean="0">
                <a:solidFill>
                  <a:srgbClr val="FFFF00"/>
                </a:solidFill>
              </a:rPr>
              <a:t>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387424"/>
            <a:ext cx="9947394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29 avril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VENELLES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10 participants :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1069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81389"/>
            <a:ext cx="9252520" cy="693939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56550" y="-387424"/>
            <a:ext cx="9947394" cy="194421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3 mai 2016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ROMANIN</a:t>
            </a:r>
          </a:p>
          <a:p>
            <a:pPr algn="ctr"/>
            <a:r>
              <a:rPr lang="fr-FR" sz="3200" b="1" smtClean="0">
                <a:solidFill>
                  <a:srgbClr val="FFFF00"/>
                </a:solidFill>
              </a:rPr>
              <a:t>8 </a:t>
            </a:r>
            <a:r>
              <a:rPr lang="fr-FR" sz="3200" b="1" dirty="0" smtClean="0">
                <a:solidFill>
                  <a:srgbClr val="FFFF00"/>
                </a:solidFill>
              </a:rPr>
              <a:t>participants </a:t>
            </a:r>
            <a:r>
              <a:rPr lang="fr-FR" sz="3200" b="1" smtClean="0">
                <a:solidFill>
                  <a:srgbClr val="FFFF00"/>
                </a:solidFill>
              </a:rPr>
              <a:t>: 27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950 </a:t>
            </a:r>
            <a:r>
              <a:rPr lang="fr-FR" sz="3200" b="1" dirty="0" smtClean="0">
                <a:solidFill>
                  <a:srgbClr val="FFFF00"/>
                </a:solidFill>
              </a:rPr>
              <a:t>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647634" y="4725144"/>
            <a:ext cx="9947394" cy="25202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17 mai 2016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GRAVESON  La Montagnette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4 participants : 34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768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459432"/>
            <a:ext cx="9503245" cy="7127434"/>
          </a:xfrm>
        </p:spPr>
      </p:pic>
      <p:sp>
        <p:nvSpPr>
          <p:cNvPr id="5" name="Organigramme : Bande perforée 4"/>
          <p:cNvSpPr/>
          <p:nvPr/>
        </p:nvSpPr>
        <p:spPr>
          <a:xfrm>
            <a:off x="-647634" y="5229200"/>
            <a:ext cx="10404210" cy="201622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19 mai 2016</a:t>
            </a:r>
            <a:r>
              <a:rPr lang="fr-FR" sz="3200" b="1" dirty="0" smtClean="0">
                <a:solidFill>
                  <a:srgbClr val="FFFF00"/>
                </a:solidFill>
              </a:rPr>
              <a:t> :  AIX   Le  </a:t>
            </a:r>
            <a:r>
              <a:rPr lang="fr-FR" sz="3200" b="1" dirty="0" err="1" smtClean="0">
                <a:solidFill>
                  <a:srgbClr val="FFFF00"/>
                </a:solidFill>
              </a:rPr>
              <a:t>Montaiguet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14 participants : 38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1020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-368339" y="-459432"/>
            <a:ext cx="9721080" cy="1800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FFFF00"/>
                </a:solidFill>
              </a:rPr>
              <a:t>15 octobre-Vadrouille à Isle sur la </a:t>
            </a:r>
            <a:r>
              <a:rPr lang="fr-FR" sz="3200" dirty="0" smtClean="0">
                <a:solidFill>
                  <a:srgbClr val="FFFF00"/>
                </a:solidFill>
              </a:rPr>
              <a:t>Sorgue</a:t>
            </a:r>
          </a:p>
          <a:p>
            <a:pPr algn="ctr"/>
            <a:r>
              <a:rPr lang="fr-FR" sz="3200" dirty="0">
                <a:solidFill>
                  <a:srgbClr val="FFFF00"/>
                </a:solidFill>
              </a:rPr>
              <a:t> </a:t>
            </a:r>
            <a:r>
              <a:rPr lang="fr-FR" sz="3200" dirty="0" smtClean="0">
                <a:solidFill>
                  <a:srgbClr val="FFFF00"/>
                </a:solidFill>
              </a:rPr>
              <a:t>        14 participants   56 km et 146m de dénivelé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68543" cy="7101408"/>
          </a:xfrm>
        </p:spPr>
      </p:pic>
      <p:sp>
        <p:nvSpPr>
          <p:cNvPr id="5" name="Organigramme : Bande perforée 4"/>
          <p:cNvSpPr/>
          <p:nvPr/>
        </p:nvSpPr>
        <p:spPr>
          <a:xfrm>
            <a:off x="-495234" y="5733256"/>
            <a:ext cx="10404210" cy="12241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26 mai 2016</a:t>
            </a:r>
            <a:r>
              <a:rPr lang="fr-FR" sz="3200" b="1" dirty="0" smtClean="0">
                <a:solidFill>
                  <a:srgbClr val="FFFF00"/>
                </a:solidFill>
              </a:rPr>
              <a:t> :  AIGUE BRUN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8 participants : 35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820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800" b="1" dirty="0" smtClean="0">
                <a:solidFill>
                  <a:srgbClr val="FF0000"/>
                </a:solidFill>
              </a:rPr>
              <a:t>20 juillet </a:t>
            </a:r>
            <a:r>
              <a:rPr lang="fr-FR" sz="4800" b="1" dirty="0">
                <a:solidFill>
                  <a:srgbClr val="FF0000"/>
                </a:solidFill>
              </a:rPr>
              <a:t>2016</a:t>
            </a:r>
            <a:r>
              <a:rPr lang="fr-FR" b="1" dirty="0">
                <a:solidFill>
                  <a:srgbClr val="FF0000"/>
                </a:solidFill>
              </a:rPr>
              <a:t> :  </a:t>
            </a:r>
            <a:r>
              <a:rPr lang="fr-FR" b="1" dirty="0" smtClean="0">
                <a:solidFill>
                  <a:srgbClr val="FF0000"/>
                </a:solidFill>
              </a:rPr>
              <a:t>La Camargue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3 </a:t>
            </a:r>
            <a:r>
              <a:rPr lang="fr-FR" b="1" dirty="0">
                <a:solidFill>
                  <a:srgbClr val="FF0000"/>
                </a:solidFill>
              </a:rPr>
              <a:t>participants : </a:t>
            </a:r>
            <a:r>
              <a:rPr lang="fr-FR" b="1" dirty="0" smtClean="0">
                <a:solidFill>
                  <a:srgbClr val="FF0000"/>
                </a:solidFill>
              </a:rPr>
              <a:t>42 </a:t>
            </a:r>
            <a:r>
              <a:rPr lang="fr-FR" b="1" dirty="0">
                <a:solidFill>
                  <a:srgbClr val="FF0000"/>
                </a:solidFill>
              </a:rPr>
              <a:t>km   D: </a:t>
            </a:r>
            <a:r>
              <a:rPr lang="fr-FR" b="1" dirty="0" smtClean="0">
                <a:solidFill>
                  <a:srgbClr val="FF0000"/>
                </a:solidFill>
              </a:rPr>
              <a:t>14,50 </a:t>
            </a:r>
            <a:r>
              <a:rPr lang="fr-FR" b="1" dirty="0">
                <a:solidFill>
                  <a:srgbClr val="FF0000"/>
                </a:solidFill>
              </a:rPr>
              <a:t>m</a:t>
            </a:r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339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" y="5226"/>
            <a:ext cx="9269554" cy="6952166"/>
          </a:xfrm>
        </p:spPr>
      </p:pic>
      <p:sp>
        <p:nvSpPr>
          <p:cNvPr id="5" name="Organigramme : Bande perforée 4"/>
          <p:cNvSpPr/>
          <p:nvPr/>
        </p:nvSpPr>
        <p:spPr>
          <a:xfrm>
            <a:off x="-495234" y="5445224"/>
            <a:ext cx="1040421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22 septembre </a:t>
            </a:r>
            <a:r>
              <a:rPr lang="fr-FR" sz="3600" b="1" dirty="0" smtClean="0">
                <a:solidFill>
                  <a:srgbClr val="FFFF00"/>
                </a:solidFill>
              </a:rPr>
              <a:t>2016</a:t>
            </a:r>
            <a:r>
              <a:rPr lang="fr-FR" sz="3200" b="1" dirty="0" smtClean="0">
                <a:solidFill>
                  <a:srgbClr val="FFFF00"/>
                </a:solidFill>
              </a:rPr>
              <a:t> :  </a:t>
            </a:r>
            <a:r>
              <a:rPr lang="fr-FR" sz="3200" b="1" dirty="0" smtClean="0">
                <a:solidFill>
                  <a:srgbClr val="FFFF00"/>
                </a:solidFill>
              </a:rPr>
              <a:t>Autour de LAMBESC</a:t>
            </a:r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3200" b="1" smtClean="0">
                <a:solidFill>
                  <a:srgbClr val="FFFF00"/>
                </a:solidFill>
              </a:rPr>
              <a:t>13 </a:t>
            </a:r>
            <a:r>
              <a:rPr lang="fr-FR" sz="3200" b="1" dirty="0" smtClean="0">
                <a:solidFill>
                  <a:srgbClr val="FFFF00"/>
                </a:solidFill>
              </a:rPr>
              <a:t>participants </a:t>
            </a:r>
            <a:r>
              <a:rPr lang="fr-FR" sz="3200" b="1" smtClean="0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50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906 </a:t>
            </a:r>
            <a:r>
              <a:rPr lang="fr-FR" sz="3200" b="1" dirty="0" smtClean="0">
                <a:solidFill>
                  <a:srgbClr val="FFFF00"/>
                </a:solidFill>
              </a:rPr>
              <a:t>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29 octobre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Reconnaissance LAMBESC-MALLEMORT</a:t>
            </a:r>
            <a:r>
              <a:rPr lang="fr-FR" sz="3200" b="1" dirty="0">
                <a:solidFill>
                  <a:srgbClr val="FFFF00"/>
                </a:solidFill>
              </a:rPr>
              <a:t/>
            </a:r>
            <a:br>
              <a:rPr lang="fr-FR" sz="3200" b="1" dirty="0">
                <a:solidFill>
                  <a:srgbClr val="FFFF00"/>
                </a:solidFill>
              </a:rPr>
            </a:br>
            <a:r>
              <a:rPr lang="fr-FR" sz="3200" b="1" dirty="0">
                <a:solidFill>
                  <a:srgbClr val="FFFF00"/>
                </a:solidFill>
              </a:rPr>
              <a:t>			   </a:t>
            </a:r>
            <a:r>
              <a:rPr lang="fr-FR" sz="3200" b="1" dirty="0" smtClean="0">
                <a:solidFill>
                  <a:srgbClr val="FFFF00"/>
                </a:solidFill>
              </a:rPr>
              <a:t>6 </a:t>
            </a:r>
            <a:r>
              <a:rPr lang="fr-FR" sz="3200" b="1" dirty="0">
                <a:solidFill>
                  <a:srgbClr val="FFFF00"/>
                </a:solidFill>
              </a:rPr>
              <a:t>participants   	</a:t>
            </a:r>
            <a:r>
              <a:rPr lang="fr-FR" sz="3200" b="1" dirty="0" smtClean="0">
                <a:solidFill>
                  <a:srgbClr val="FFFF00"/>
                </a:solidFill>
              </a:rPr>
              <a:t>48 </a:t>
            </a:r>
            <a:r>
              <a:rPr lang="fr-FR" sz="3200" b="1" dirty="0">
                <a:solidFill>
                  <a:srgbClr val="FFFF00"/>
                </a:solidFill>
              </a:rPr>
              <a:t>km D: </a:t>
            </a:r>
            <a:r>
              <a:rPr lang="fr-FR" sz="3200" b="1" dirty="0" smtClean="0">
                <a:solidFill>
                  <a:srgbClr val="FFFF00"/>
                </a:solidFill>
              </a:rPr>
              <a:t>568m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30" y="-273659"/>
            <a:ext cx="9697077" cy="7272808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179512" y="5665521"/>
            <a:ext cx="9145016" cy="13681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FF00"/>
                </a:solidFill>
              </a:rPr>
              <a:t>5 novembre </a:t>
            </a:r>
            <a:r>
              <a:rPr lang="fr-FR" sz="2800" b="1" dirty="0">
                <a:solidFill>
                  <a:srgbClr val="FFFF00"/>
                </a:solidFill>
              </a:rPr>
              <a:t>: </a:t>
            </a:r>
            <a:r>
              <a:rPr lang="fr-FR" sz="2800" b="1" dirty="0" smtClean="0">
                <a:solidFill>
                  <a:srgbClr val="FFFF00"/>
                </a:solidFill>
              </a:rPr>
              <a:t>Lançon Etang de Berre</a:t>
            </a:r>
            <a:r>
              <a:rPr lang="fr-FR" sz="2800" b="1" dirty="0">
                <a:solidFill>
                  <a:srgbClr val="FFFF00"/>
                </a:solidFill>
              </a:rPr>
              <a:t/>
            </a:r>
            <a:br>
              <a:rPr lang="fr-FR" sz="2800" b="1" dirty="0">
                <a:solidFill>
                  <a:srgbClr val="FFFF00"/>
                </a:solidFill>
              </a:rPr>
            </a:br>
            <a:r>
              <a:rPr lang="fr-FR" sz="2800" b="1" dirty="0">
                <a:solidFill>
                  <a:srgbClr val="FFFF00"/>
                </a:solidFill>
              </a:rPr>
              <a:t>			   </a:t>
            </a:r>
            <a:r>
              <a:rPr lang="fr-FR" sz="2800" b="1" dirty="0" smtClean="0">
                <a:solidFill>
                  <a:srgbClr val="FFFF00"/>
                </a:solidFill>
              </a:rPr>
              <a:t>11 </a:t>
            </a:r>
            <a:r>
              <a:rPr lang="fr-FR" sz="2800" b="1" dirty="0">
                <a:solidFill>
                  <a:srgbClr val="FFFF00"/>
                </a:solidFill>
              </a:rPr>
              <a:t>participants   	</a:t>
            </a:r>
            <a:r>
              <a:rPr lang="fr-FR" sz="2800" b="1" dirty="0" smtClean="0">
                <a:solidFill>
                  <a:srgbClr val="FFFF00"/>
                </a:solidFill>
              </a:rPr>
              <a:t>45 </a:t>
            </a:r>
            <a:r>
              <a:rPr lang="fr-FR" sz="2800" b="1" dirty="0">
                <a:solidFill>
                  <a:srgbClr val="FFFF00"/>
                </a:solidFill>
              </a:rPr>
              <a:t>km D: </a:t>
            </a:r>
            <a:r>
              <a:rPr lang="fr-FR" sz="2800" b="1" dirty="0" smtClean="0">
                <a:solidFill>
                  <a:srgbClr val="FFFF00"/>
                </a:solidFill>
              </a:rPr>
              <a:t>800m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243408"/>
            <a:ext cx="11106534" cy="7101408"/>
          </a:xfrm>
          <a:prstGeom prst="rect">
            <a:avLst/>
          </a:prstGeom>
        </p:spPr>
      </p:pic>
      <p:sp>
        <p:nvSpPr>
          <p:cNvPr id="4" name="Organigramme : Bande perforée 3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12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La Tour d’Aigues</a:t>
            </a:r>
            <a:r>
              <a:rPr lang="fr-FR" sz="3200" b="1" dirty="0">
                <a:solidFill>
                  <a:srgbClr val="FFFF00"/>
                </a:solidFill>
              </a:rPr>
              <a:t/>
            </a:r>
            <a:br>
              <a:rPr lang="fr-FR" sz="3200" b="1" dirty="0">
                <a:solidFill>
                  <a:srgbClr val="FFFF00"/>
                </a:solidFill>
              </a:rPr>
            </a:br>
            <a:r>
              <a:rPr lang="fr-FR" sz="3200" b="1" dirty="0">
                <a:solidFill>
                  <a:srgbClr val="FFFF00"/>
                </a:solidFill>
              </a:rPr>
              <a:t>			   </a:t>
            </a:r>
            <a:r>
              <a:rPr lang="fr-FR" sz="3200" b="1" dirty="0" smtClean="0">
                <a:solidFill>
                  <a:srgbClr val="FFFF00"/>
                </a:solidFill>
              </a:rPr>
              <a:t>10 </a:t>
            </a:r>
            <a:r>
              <a:rPr lang="fr-FR" sz="3200" b="1" dirty="0">
                <a:solidFill>
                  <a:srgbClr val="FFFF00"/>
                </a:solidFill>
              </a:rPr>
              <a:t>participants   </a:t>
            </a:r>
            <a:r>
              <a:rPr lang="fr-FR" sz="3200" b="1" dirty="0" smtClean="0">
                <a:solidFill>
                  <a:srgbClr val="FFFF00"/>
                </a:solidFill>
              </a:rPr>
              <a:t>31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700m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292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1" y="5229200"/>
            <a:ext cx="9144001" cy="1728192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15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</a:rPr>
              <a:t>Rando</a:t>
            </a:r>
            <a:r>
              <a:rPr lang="fr-FR" sz="3200" b="1" dirty="0" smtClean="0">
                <a:solidFill>
                  <a:srgbClr val="FFFF00"/>
                </a:solidFill>
              </a:rPr>
              <a:t> de Cadenet</a:t>
            </a:r>
            <a:r>
              <a:rPr lang="fr-FR" sz="3200" b="1" dirty="0">
                <a:solidFill>
                  <a:srgbClr val="FFFF00"/>
                </a:solidFill>
              </a:rPr>
              <a:t/>
            </a:r>
            <a:br>
              <a:rPr lang="fr-FR" sz="3200" b="1" dirty="0">
                <a:solidFill>
                  <a:srgbClr val="FFFF00"/>
                </a:solidFill>
              </a:rPr>
            </a:br>
            <a:r>
              <a:rPr lang="fr-FR" sz="3200" b="1" dirty="0">
                <a:solidFill>
                  <a:srgbClr val="FFFF00"/>
                </a:solidFill>
              </a:rPr>
              <a:t>			   </a:t>
            </a:r>
            <a:r>
              <a:rPr lang="fr-FR" sz="3200" b="1" dirty="0" smtClean="0">
                <a:solidFill>
                  <a:srgbClr val="FFFF00"/>
                </a:solidFill>
              </a:rPr>
              <a:t>4 </a:t>
            </a:r>
            <a:r>
              <a:rPr lang="fr-FR" sz="3200" b="1" dirty="0">
                <a:solidFill>
                  <a:srgbClr val="FFFF00"/>
                </a:solidFill>
              </a:rPr>
              <a:t>participants   </a:t>
            </a:r>
            <a:r>
              <a:rPr lang="fr-FR" sz="3200" b="1" dirty="0" smtClean="0">
                <a:solidFill>
                  <a:srgbClr val="FFFF00"/>
                </a:solidFill>
              </a:rPr>
              <a:t>37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919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368339" y="5445224"/>
            <a:ext cx="9721080" cy="151216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19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</a:rPr>
              <a:t>Sausset</a:t>
            </a:r>
            <a:r>
              <a:rPr lang="fr-FR" sz="3200" b="1" dirty="0" smtClean="0">
                <a:solidFill>
                  <a:srgbClr val="FFFF00"/>
                </a:solidFill>
              </a:rPr>
              <a:t> les Pins et ses Oursins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9 vététistes et </a:t>
            </a:r>
            <a:r>
              <a:rPr lang="fr-FR" sz="3200" b="1" smtClean="0">
                <a:solidFill>
                  <a:srgbClr val="FFFF00"/>
                </a:solidFill>
              </a:rPr>
              <a:t>3 plongeurs   40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>
                <a:solidFill>
                  <a:srgbClr val="FFFF00"/>
                </a:solidFill>
              </a:rPr>
              <a:t>: </a:t>
            </a:r>
            <a:r>
              <a:rPr lang="fr-FR" sz="3200" b="1" smtClean="0">
                <a:solidFill>
                  <a:srgbClr val="FFFF00"/>
                </a:solidFill>
              </a:rPr>
              <a:t>512m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  <p:sp>
        <p:nvSpPr>
          <p:cNvPr id="3" name="Organigramme : Bande perforée 2"/>
          <p:cNvSpPr/>
          <p:nvPr/>
        </p:nvSpPr>
        <p:spPr>
          <a:xfrm>
            <a:off x="-411928" y="-243408"/>
            <a:ext cx="9664448" cy="1944216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FFFF00"/>
                </a:solidFill>
              </a:rPr>
              <a:t>29 novembre</a:t>
            </a:r>
            <a:r>
              <a:rPr lang="fr-FR" sz="3200" b="1" dirty="0" smtClean="0">
                <a:solidFill>
                  <a:srgbClr val="FFFF00"/>
                </a:solidFill>
              </a:rPr>
              <a:t> 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err="1" smtClean="0">
                <a:solidFill>
                  <a:srgbClr val="FFFF00"/>
                </a:solidFill>
              </a:rPr>
              <a:t>Rando</a:t>
            </a:r>
            <a:r>
              <a:rPr lang="fr-FR" sz="3200" b="1" dirty="0" smtClean="0">
                <a:solidFill>
                  <a:srgbClr val="FFFF00"/>
                </a:solidFill>
              </a:rPr>
              <a:t> de Pertuis</a:t>
            </a:r>
            <a:r>
              <a:rPr lang="fr-FR" sz="3200" b="1" dirty="0">
                <a:solidFill>
                  <a:srgbClr val="FFFF00"/>
                </a:solidFill>
              </a:rPr>
              <a:t/>
            </a:r>
            <a:br>
              <a:rPr lang="fr-FR" sz="3200" b="1" dirty="0">
                <a:solidFill>
                  <a:srgbClr val="FFFF00"/>
                </a:solidFill>
              </a:rPr>
            </a:br>
            <a:r>
              <a:rPr lang="fr-FR" sz="3200" b="1" dirty="0">
                <a:solidFill>
                  <a:srgbClr val="FFFF00"/>
                </a:solidFill>
              </a:rPr>
              <a:t>			   </a:t>
            </a:r>
            <a:r>
              <a:rPr lang="fr-FR" sz="3200" b="1" dirty="0" smtClean="0">
                <a:solidFill>
                  <a:srgbClr val="FFFF00"/>
                </a:solidFill>
              </a:rPr>
              <a:t>3 </a:t>
            </a:r>
            <a:r>
              <a:rPr lang="fr-FR" sz="3200" b="1" dirty="0">
                <a:solidFill>
                  <a:srgbClr val="FFFF00"/>
                </a:solidFill>
              </a:rPr>
              <a:t>participants   </a:t>
            </a:r>
            <a:r>
              <a:rPr lang="fr-FR" sz="3200" b="1" dirty="0" smtClean="0">
                <a:solidFill>
                  <a:srgbClr val="FFFF00"/>
                </a:solidFill>
              </a:rPr>
              <a:t>32 </a:t>
            </a:r>
            <a:r>
              <a:rPr lang="fr-FR" sz="3200" b="1" dirty="0">
                <a:solidFill>
                  <a:srgbClr val="FFFF00"/>
                </a:solidFill>
              </a:rPr>
              <a:t>km </a:t>
            </a:r>
            <a:r>
              <a:rPr lang="fr-FR" sz="3200" b="1" dirty="0" smtClean="0">
                <a:solidFill>
                  <a:srgbClr val="FFFF00"/>
                </a:solidFill>
              </a:rPr>
              <a:t>  D</a:t>
            </a:r>
            <a:r>
              <a:rPr lang="fr-FR" sz="3200" b="1" dirty="0">
                <a:solidFill>
                  <a:srgbClr val="FFFF00"/>
                </a:solidFill>
              </a:rPr>
              <a:t>: </a:t>
            </a:r>
            <a:r>
              <a:rPr lang="fr-FR" sz="3200" b="1" dirty="0" smtClean="0">
                <a:solidFill>
                  <a:srgbClr val="FFFF00"/>
                </a:solidFill>
              </a:rPr>
              <a:t>865 m</a:t>
            </a:r>
            <a:endParaRPr lang="fr-F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391</Words>
  <Application>Microsoft Office PowerPoint</Application>
  <PresentationFormat>Affichage à l'écran (4:3)</PresentationFormat>
  <Paragraphs>58</Paragraphs>
  <Slides>32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20 juillet 2016 :  La Camargue 3 participants : 42 km   D: 14,50 m 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</dc:creator>
  <cp:lastModifiedBy>utilisateur</cp:lastModifiedBy>
  <cp:revision>36</cp:revision>
  <dcterms:created xsi:type="dcterms:W3CDTF">2015-10-10T07:40:01Z</dcterms:created>
  <dcterms:modified xsi:type="dcterms:W3CDTF">2016-09-23T09:10:35Z</dcterms:modified>
</cp:coreProperties>
</file>